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651" autoAdjust="0"/>
  </p:normalViewPr>
  <p:slideViewPr>
    <p:cSldViewPr>
      <p:cViewPr>
        <p:scale>
          <a:sx n="130" d="100"/>
          <a:sy n="130" d="100"/>
        </p:scale>
        <p:origin x="2682" y="-1200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08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63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3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85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4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8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0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35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0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2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B199-C883-426B-BE59-ECE39A433B6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F1161-4BD3-4B63-97E5-6C36C352A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95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Registre%20de%20danger%20grave%20et%20imminent.ppt#-1,1,Mod&#232;le de registre sp&#233;cial destin&#233; au signalement d'un danger grave et imminent par un membre du CHS ou par un agen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1000" y="255781"/>
            <a:ext cx="640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Procédure académique</a:t>
            </a:r>
          </a:p>
          <a:p>
            <a:pPr algn="ctr"/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Enquête à la suite d’une situation de danger grave et </a:t>
            </a:r>
            <a:r>
              <a:rPr lang="fr-F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imminent</a:t>
            </a:r>
          </a:p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Sur la base des articles 61 et 67 du décret du 20 novembre 2020</a:t>
            </a:r>
            <a:endParaRPr lang="fr-FR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776323" y="1285973"/>
            <a:ext cx="5367633" cy="769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 membre de la Formation </a:t>
            </a:r>
            <a:r>
              <a:rPr kumimoji="0" lang="fr-FR" sz="11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spécialisée (FS)</a:t>
            </a:r>
            <a:endParaRPr kumimoji="0" lang="fr-FR" sz="11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constate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directement</a:t>
            </a:r>
            <a:r>
              <a:rPr kumimoji="0" lang="fr-FR" sz="11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ou indirectement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qu'il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existe une cause </a:t>
            </a:r>
            <a:endParaRPr kumimoji="0" lang="fr-FR" sz="11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danger grave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imminent (DGI)</a:t>
            </a:r>
            <a:endParaRPr kumimoji="0" lang="fr-FR" sz="11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24">
            <a:hlinkClick r:id="rId2" action="ppaction://hlinkpres?slideindex=1&amp;slidetitle=Modèle de registre spécial destiné au signalement d'un danger grave et imminent par un membre du CHS ou par un agent" highlightClick="1"/>
          </p:cNvPr>
          <p:cNvSpPr>
            <a:spLocks noChangeArrowheads="1"/>
          </p:cNvSpPr>
          <p:nvPr/>
        </p:nvSpPr>
        <p:spPr bwMode="auto">
          <a:xfrm>
            <a:off x="785611" y="2412206"/>
            <a:ext cx="5358345" cy="634020"/>
          </a:xfrm>
          <a:prstGeom prst="actionButtonBlank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defTabSz="914400" eaLnBrk="0" hangingPunct="0">
              <a:defRPr/>
            </a:pPr>
            <a:r>
              <a:rPr lang="fr-FR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Alerte immédiatement l’autorité administrative (ou son représentant)</a:t>
            </a:r>
          </a:p>
          <a:p>
            <a:pPr algn="ctr" defTabSz="914400" eaLnBrk="0" hangingPunct="0">
              <a:defRPr/>
            </a:pPr>
            <a:r>
              <a:rPr lang="fr-FR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consigne cet avis sur le registre spécial 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776323" y="3388182"/>
            <a:ext cx="5367633" cy="6340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Enquête immédiate menée par l’autorité administrative</a:t>
            </a:r>
          </a:p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 le membre de la </a:t>
            </a:r>
            <a:r>
              <a:rPr kumimoji="0" lang="fr-FR" sz="11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FS auteur </a:t>
            </a:r>
            <a:r>
              <a:rPr kumimoji="0" lang="fr-FR" sz="11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du signalement</a:t>
            </a:r>
          </a:p>
        </p:txBody>
      </p:sp>
      <p:sp>
        <p:nvSpPr>
          <p:cNvPr id="11" name="Text Box 3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76323" y="4396183"/>
            <a:ext cx="5367633" cy="7254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 algn="ctr" defTabSz="914400" eaLnBrk="0" hangingPunct="0">
              <a:defRPr/>
            </a:pPr>
            <a:r>
              <a:rPr lang="fr-FR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’autorité administrative prend les </a:t>
            </a:r>
            <a:r>
              <a:rPr lang="fr-FR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dispositions nécessaires </a:t>
            </a:r>
            <a:r>
              <a:rPr lang="fr-FR" sz="11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remédier au DGI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Elle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informe la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FS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 décisions prises</a:t>
            </a:r>
          </a:p>
        </p:txBody>
      </p:sp>
      <p:sp>
        <p:nvSpPr>
          <p:cNvPr id="12" name="Text Box 3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28171" y="5620183"/>
            <a:ext cx="2024830" cy="7107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Accord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sur les mesures pour faire cesser le  danger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3283767" y="5620182"/>
            <a:ext cx="2860190" cy="7156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Divergence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sur la réalité</a:t>
            </a:r>
          </a:p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du danger ou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 façon de le faire cesser</a:t>
            </a:r>
            <a:endParaRPr kumimoji="0" lang="fr-FR" sz="11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3283766" y="6528000"/>
            <a:ext cx="2860189" cy="4985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Réunion de la FS dans les 24 heures.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L'inspecteur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du travail est informé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 cette réunion et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peut y assister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283766" y="7218161"/>
            <a:ext cx="2860189" cy="11029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Après avoir pris connaissance de l’avis de la FS, l’autorité administrative arrête les mesures à prendre.</a:t>
            </a:r>
          </a:p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 cas échéant, mise en demeure à l'agent de reprendre le travail avec conséquences de droit.</a:t>
            </a: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3283766" y="8513475"/>
            <a:ext cx="2860190" cy="8945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défaut d’accord entre </a:t>
            </a:r>
            <a:r>
              <a:rPr kumimoji="0" lang="fr-FR" sz="1100" b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l’autorité administrative et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 FS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sur les mesures à prendre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 leurs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conditions d’exécution, et après intervention de </a:t>
            </a:r>
            <a:r>
              <a:rPr kumimoji="0" lang="fr-FR" sz="11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l’ISST, </a:t>
            </a:r>
            <a:r>
              <a:rPr kumimoji="0" lang="fr-FR" sz="11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l’inspecteur du travail est obligatoirement saisi</a:t>
            </a: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828170" y="9759216"/>
            <a:ext cx="5321480" cy="3969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Application des mesures destinées à faire disparaître le danger</a:t>
            </a: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822476" y="10440539"/>
            <a:ext cx="5321480" cy="4985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 bénéfice de la faute inexcusable de l'employeur est de droit pour les agents non fonctionnaires, victimes d'un accident de travail lorsque le risque signalé s'est matérialisé (article 5-9).</a:t>
            </a:r>
          </a:p>
        </p:txBody>
      </p:sp>
      <p:cxnSp>
        <p:nvCxnSpPr>
          <p:cNvPr id="52" name="Connecteur droit avec flèche 51"/>
          <p:cNvCxnSpPr>
            <a:stCxn id="15" idx="2"/>
            <a:endCxn id="16" idx="0"/>
          </p:cNvCxnSpPr>
          <p:nvPr/>
        </p:nvCxnSpPr>
        <p:spPr>
          <a:xfrm>
            <a:off x="4713861" y="8321142"/>
            <a:ext cx="0" cy="1923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16" idx="2"/>
          </p:cNvCxnSpPr>
          <p:nvPr/>
        </p:nvCxnSpPr>
        <p:spPr>
          <a:xfrm>
            <a:off x="4713861" y="9408000"/>
            <a:ext cx="0" cy="351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13" idx="2"/>
            <a:endCxn id="14" idx="0"/>
          </p:cNvCxnSpPr>
          <p:nvPr/>
        </p:nvCxnSpPr>
        <p:spPr>
          <a:xfrm flipH="1">
            <a:off x="4713861" y="6335785"/>
            <a:ext cx="1" cy="1922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endCxn id="13" idx="0"/>
          </p:cNvCxnSpPr>
          <p:nvPr/>
        </p:nvCxnSpPr>
        <p:spPr>
          <a:xfrm>
            <a:off x="4713861" y="5165623"/>
            <a:ext cx="1" cy="454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endCxn id="12" idx="0"/>
          </p:cNvCxnSpPr>
          <p:nvPr/>
        </p:nvCxnSpPr>
        <p:spPr>
          <a:xfrm>
            <a:off x="1840586" y="5165623"/>
            <a:ext cx="0" cy="454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8" idx="2"/>
            <a:endCxn id="9" idx="3"/>
          </p:cNvCxnSpPr>
          <p:nvPr/>
        </p:nvCxnSpPr>
        <p:spPr>
          <a:xfrm>
            <a:off x="3460140" y="2055414"/>
            <a:ext cx="4644" cy="356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9" idx="1"/>
            <a:endCxn id="10" idx="0"/>
          </p:cNvCxnSpPr>
          <p:nvPr/>
        </p:nvCxnSpPr>
        <p:spPr>
          <a:xfrm flipH="1">
            <a:off x="3460140" y="3046226"/>
            <a:ext cx="4644" cy="3419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10" idx="2"/>
            <a:endCxn id="11" idx="0"/>
          </p:cNvCxnSpPr>
          <p:nvPr/>
        </p:nvCxnSpPr>
        <p:spPr>
          <a:xfrm>
            <a:off x="3460140" y="4022202"/>
            <a:ext cx="0" cy="3739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14" idx="2"/>
            <a:endCxn id="15" idx="0"/>
          </p:cNvCxnSpPr>
          <p:nvPr/>
        </p:nvCxnSpPr>
        <p:spPr>
          <a:xfrm>
            <a:off x="4713861" y="7026598"/>
            <a:ext cx="0" cy="1915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>
            <a:stCxn id="12" idx="2"/>
          </p:cNvCxnSpPr>
          <p:nvPr/>
        </p:nvCxnSpPr>
        <p:spPr>
          <a:xfrm>
            <a:off x="1840586" y="6330917"/>
            <a:ext cx="0" cy="3428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254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podille</dc:creator>
  <cp:lastModifiedBy>podille</cp:lastModifiedBy>
  <cp:revision>29</cp:revision>
  <cp:lastPrinted>2023-09-04T07:50:06Z</cp:lastPrinted>
  <dcterms:created xsi:type="dcterms:W3CDTF">2023-08-31T09:03:35Z</dcterms:created>
  <dcterms:modified xsi:type="dcterms:W3CDTF">2023-09-08T14:22:09Z</dcterms:modified>
</cp:coreProperties>
</file>