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14" autoAdjust="0"/>
    <p:restoredTop sz="94651" autoAdjust="0"/>
  </p:normalViewPr>
  <p:slideViewPr>
    <p:cSldViewPr>
      <p:cViewPr>
        <p:scale>
          <a:sx n="100" d="100"/>
          <a:sy n="100" d="100"/>
        </p:scale>
        <p:origin x="3312" y="72"/>
      </p:cViewPr>
      <p:guideLst>
        <p:guide orient="horz" pos="384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B199-C883-426B-BE59-ECE39A433B6B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1161-4BD3-4B63-97E5-6C36C352A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202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B199-C883-426B-BE59-ECE39A433B6B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1161-4BD3-4B63-97E5-6C36C352A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083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B199-C883-426B-BE59-ECE39A433B6B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1161-4BD3-4B63-97E5-6C36C352A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563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B199-C883-426B-BE59-ECE39A433B6B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1161-4BD3-4B63-97E5-6C36C352A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613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B199-C883-426B-BE59-ECE39A433B6B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1161-4BD3-4B63-97E5-6C36C352A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853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B199-C883-426B-BE59-ECE39A433B6B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1161-4BD3-4B63-97E5-6C36C352A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942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B199-C883-426B-BE59-ECE39A433B6B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1161-4BD3-4B63-97E5-6C36C352A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285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B199-C883-426B-BE59-ECE39A433B6B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1161-4BD3-4B63-97E5-6C36C352A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605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B199-C883-426B-BE59-ECE39A433B6B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1161-4BD3-4B63-97E5-6C36C352A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2358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B199-C883-426B-BE59-ECE39A433B6B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1161-4BD3-4B63-97E5-6C36C352A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600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B199-C883-426B-BE59-ECE39A433B6B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1161-4BD3-4B63-97E5-6C36C352A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924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3B199-C883-426B-BE59-ECE39A433B6B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F1161-4BD3-4B63-97E5-6C36C352A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195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france.gouv.fr/loda/article_lc/LEGIARTI000042560115/2023-09-08" TargetMode="External"/><Relationship Id="rId2" Type="http://schemas.openxmlformats.org/officeDocument/2006/relationships/hyperlink" Target="https://www.legifrance.gouv.fr/loda/article_lc/LEGIARTI000042560118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Registre%20de%20danger%20grave%20et%20imminent.ppt#-1,1,Mod&#232;le de registre sp&#233;cial destin&#233; au signalement d'un danger grave et imminent par un membre du CHS ou par un agent" TargetMode="External"/><Relationship Id="rId4" Type="http://schemas.openxmlformats.org/officeDocument/2006/relationships/hyperlink" Target="https://www.legifrance.gouv.fr/loda/id/JORFTEXT000000519520/2023-09-08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633743" y="307818"/>
            <a:ext cx="588475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Procédure académique</a:t>
            </a:r>
          </a:p>
          <a:p>
            <a:pPr algn="ctr"/>
            <a:r>
              <a:rPr lang="fr-FR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DROIT </a:t>
            </a:r>
            <a:r>
              <a:rPr lang="fr-FR" b="1" dirty="0">
                <a:solidFill>
                  <a:srgbClr val="000000"/>
                </a:solidFill>
                <a:latin typeface="Calibri" panose="020F0502020204030204" pitchFamily="34" charset="0"/>
              </a:rPr>
              <a:t>D’ALERTE ET </a:t>
            </a:r>
            <a:r>
              <a:rPr lang="fr-FR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DROIT </a:t>
            </a:r>
            <a:r>
              <a:rPr lang="fr-FR" b="1" dirty="0">
                <a:solidFill>
                  <a:srgbClr val="000000"/>
                </a:solidFill>
                <a:latin typeface="Calibri" panose="020F0502020204030204" pitchFamily="34" charset="0"/>
              </a:rPr>
              <a:t>DE RETRAIT </a:t>
            </a:r>
            <a:r>
              <a:rPr lang="fr-FR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D’UN AGENT</a:t>
            </a:r>
            <a:endParaRPr lang="fr-FR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fr-FR" sz="1200" b="1" dirty="0" smtClean="0">
                <a:latin typeface="Calibri" panose="020F0502020204030204" pitchFamily="34" charset="0"/>
              </a:rPr>
              <a:t>Sur la base des articles </a:t>
            </a:r>
            <a:r>
              <a:rPr lang="fr-FR" sz="1200" b="1" dirty="0">
                <a:latin typeface="Calibri" panose="020F0502020204030204" pitchFamily="34" charset="0"/>
                <a:hlinkClick r:id="rId2"/>
              </a:rPr>
              <a:t>5-6</a:t>
            </a:r>
            <a:r>
              <a:rPr lang="fr-FR" sz="1200" b="1" dirty="0">
                <a:latin typeface="Calibri" panose="020F0502020204030204" pitchFamily="34" charset="0"/>
              </a:rPr>
              <a:t> </a:t>
            </a:r>
            <a:r>
              <a:rPr lang="fr-FR" sz="1200" b="1" dirty="0" smtClean="0">
                <a:latin typeface="Calibri" panose="020F0502020204030204" pitchFamily="34" charset="0"/>
              </a:rPr>
              <a:t>et </a:t>
            </a:r>
            <a:r>
              <a:rPr lang="fr-FR" sz="1200" b="1" dirty="0">
                <a:latin typeface="Calibri" panose="020F0502020204030204" pitchFamily="34" charset="0"/>
                <a:hlinkClick r:id="rId3"/>
              </a:rPr>
              <a:t>5-9</a:t>
            </a:r>
            <a:r>
              <a:rPr lang="fr-FR" sz="1200" b="1" dirty="0">
                <a:latin typeface="Calibri" panose="020F0502020204030204" pitchFamily="34" charset="0"/>
              </a:rPr>
              <a:t> du </a:t>
            </a:r>
            <a:r>
              <a:rPr lang="fr-FR" sz="1200" b="1" dirty="0">
                <a:latin typeface="Calibri" panose="020F0502020204030204" pitchFamily="34" charset="0"/>
                <a:hlinkClick r:id="rId4"/>
              </a:rPr>
              <a:t>décret du 28 mai 1982 </a:t>
            </a:r>
            <a:r>
              <a:rPr lang="fr-FR" sz="1200" b="1" dirty="0" smtClean="0">
                <a:latin typeface="Calibri" panose="020F0502020204030204" pitchFamily="34" charset="0"/>
                <a:hlinkClick r:id="rId4"/>
              </a:rPr>
              <a:t>modifié</a:t>
            </a:r>
            <a:endParaRPr lang="fr-FR" sz="1200" b="1" dirty="0" smtClean="0">
              <a:latin typeface="Calibri" panose="020F0502020204030204" pitchFamily="34" charset="0"/>
            </a:endParaRPr>
          </a:p>
        </p:txBody>
      </p:sp>
      <p:sp>
        <p:nvSpPr>
          <p:cNvPr id="17" name="Text Box 39"/>
          <p:cNvSpPr txBox="1">
            <a:spLocks noChangeArrowheads="1"/>
          </p:cNvSpPr>
          <p:nvPr/>
        </p:nvSpPr>
        <p:spPr bwMode="auto">
          <a:xfrm>
            <a:off x="902426" y="8888031"/>
            <a:ext cx="5247656" cy="504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eaLnBrk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Application des mesures destinées à faire disparaître le danger</a:t>
            </a:r>
          </a:p>
        </p:txBody>
      </p:sp>
      <p:sp>
        <p:nvSpPr>
          <p:cNvPr id="18" name="Text Box 40"/>
          <p:cNvSpPr txBox="1">
            <a:spLocks noChangeArrowheads="1"/>
          </p:cNvSpPr>
          <p:nvPr/>
        </p:nvSpPr>
        <p:spPr bwMode="auto">
          <a:xfrm>
            <a:off x="908724" y="10007652"/>
            <a:ext cx="5264113" cy="540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0" marR="0" lvl="0" indent="0" algn="ctr" defTabSz="914400" eaLnBrk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Le bénéfice de la faute inexcusable de l'employeur est de droit pour les agents non fonctionnaires, victimes d'un accident de travail lorsque le risque signalé s'est matérialisé (article 5-9).</a:t>
            </a: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918081" y="1487966"/>
            <a:ext cx="5279866" cy="49859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kumimoji="0" lang="fr-FR" sz="11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agent </a:t>
            </a:r>
            <a:endParaRPr kumimoji="0" lang="fr-FR" sz="1100" b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pense qu'une situation de travail présente un danger grave et imminent </a:t>
            </a:r>
            <a:endParaRPr kumimoji="0" lang="fr-FR" sz="1100" b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pour </a:t>
            </a:r>
            <a:r>
              <a:rPr kumimoji="0" lang="fr-FR" sz="11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sa vie ou sa santé</a:t>
            </a:r>
          </a:p>
        </p:txBody>
      </p:sp>
      <p:sp>
        <p:nvSpPr>
          <p:cNvPr id="20" name="AutoShape 61">
            <a:hlinkClick r:id="rId5" action="ppaction://hlinkpres?slideindex=1&amp;slidetitle=Modèle de registre spécial destiné au signalement d'un danger grave et imminent par un membre du CHS ou par un agent" highlightClick="1"/>
          </p:cNvPr>
          <p:cNvSpPr>
            <a:spLocks noChangeArrowheads="1"/>
          </p:cNvSpPr>
          <p:nvPr/>
        </p:nvSpPr>
        <p:spPr bwMode="auto">
          <a:xfrm>
            <a:off x="934186" y="2514582"/>
            <a:ext cx="5247656" cy="544325"/>
          </a:xfrm>
          <a:prstGeom prst="actionButtonBlank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lvl="0" algn="ctr" eaLnBrk="0" hangingPunct="0">
              <a:defRPr/>
            </a:pPr>
            <a:r>
              <a:rPr lang="fr-FR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Alerte immédiatement l’autorité administrative </a:t>
            </a:r>
            <a:r>
              <a:rPr lang="fr-FR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 son représentant</a:t>
            </a:r>
            <a:endParaRPr lang="fr-FR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878497" y="3525592"/>
            <a:ext cx="1829108" cy="498598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algn="ctr" defTabSz="914400" eaLnBrk="0" hangingPunct="0">
              <a:lnSpc>
                <a:spcPct val="80000"/>
              </a:lnSpc>
              <a:defRPr/>
            </a:pPr>
            <a:r>
              <a:rPr lang="fr-FR" sz="11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L'agent se retire de la situation de danger et continue de </a:t>
            </a:r>
            <a:r>
              <a:rPr lang="fr-FR" sz="11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travailler (2)</a:t>
            </a:r>
            <a:endParaRPr kumimoji="0" lang="fr-FR" sz="1100" b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908724" y="4776273"/>
            <a:ext cx="5247656" cy="363176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Evaluation </a:t>
            </a:r>
            <a:r>
              <a:rPr kumimoji="0" lang="fr-FR" sz="11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immédiate menée par </a:t>
            </a:r>
            <a:endParaRPr kumimoji="0" lang="fr-FR" sz="1100" b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l'autorité administrative ou son représentant</a:t>
            </a:r>
            <a:endParaRPr kumimoji="0" lang="fr-FR" sz="1100" b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1306731" y="5765654"/>
            <a:ext cx="2068474" cy="504000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Désaccord entre le salarié et l'autorité administrative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3878497" y="5765654"/>
            <a:ext cx="1829108" cy="504000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Accord sur les mesures pour faire cesser le danger</a:t>
            </a:r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1306731" y="6805946"/>
            <a:ext cx="2068474" cy="504000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Retrait estimé injustifié</a:t>
            </a:r>
          </a:p>
        </p:txBody>
      </p:sp>
      <p:sp>
        <p:nvSpPr>
          <p:cNvPr id="33" name="Text Box 34"/>
          <p:cNvSpPr txBox="1">
            <a:spLocks noChangeArrowheads="1"/>
          </p:cNvSpPr>
          <p:nvPr/>
        </p:nvSpPr>
        <p:spPr bwMode="auto">
          <a:xfrm>
            <a:off x="3904871" y="6805946"/>
            <a:ext cx="1815380" cy="504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Retrait justifié</a:t>
            </a:r>
            <a:endParaRPr kumimoji="0" lang="fr-FR" sz="1100" b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 Box 37"/>
          <p:cNvSpPr txBox="1">
            <a:spLocks noChangeArrowheads="1"/>
          </p:cNvSpPr>
          <p:nvPr/>
        </p:nvSpPr>
        <p:spPr bwMode="auto">
          <a:xfrm>
            <a:off x="1306731" y="7840164"/>
            <a:ext cx="2068474" cy="504000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Mise en demeure à l'agent de reprendre le travail avec conséquences de droit.</a:t>
            </a:r>
          </a:p>
        </p:txBody>
      </p:sp>
      <p:sp>
        <p:nvSpPr>
          <p:cNvPr id="35" name="Text Box 38"/>
          <p:cNvSpPr txBox="1">
            <a:spLocks noChangeArrowheads="1"/>
          </p:cNvSpPr>
          <p:nvPr/>
        </p:nvSpPr>
        <p:spPr bwMode="auto">
          <a:xfrm>
            <a:off x="3898007" y="7828312"/>
            <a:ext cx="1829108" cy="504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lvl="0" indent="0" algn="ctr" defTabSz="914400" eaLnBrk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Aucune sanction </a:t>
            </a:r>
            <a:r>
              <a:rPr kumimoji="0" lang="fr-FR" sz="11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ni retenue de traitement </a:t>
            </a:r>
            <a:endParaRPr kumimoji="0" lang="fr-FR" sz="1100" b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ou </a:t>
            </a:r>
            <a:r>
              <a:rPr kumimoji="0" lang="fr-FR" sz="11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salaire</a:t>
            </a:r>
          </a:p>
        </p:txBody>
      </p:sp>
      <p:sp>
        <p:nvSpPr>
          <p:cNvPr id="36" name="Text Box 41"/>
          <p:cNvSpPr txBox="1">
            <a:spLocks noChangeArrowheads="1"/>
          </p:cNvSpPr>
          <p:nvPr/>
        </p:nvSpPr>
        <p:spPr bwMode="auto">
          <a:xfrm>
            <a:off x="1306731" y="3568948"/>
            <a:ext cx="2068474" cy="498598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L'agent se retire de la situation </a:t>
            </a:r>
            <a:r>
              <a:rPr kumimoji="0" lang="fr-FR" sz="11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 danger et du</a:t>
            </a:r>
            <a:r>
              <a:rPr kumimoji="0" lang="fr-FR" sz="1100" b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lieu de</a:t>
            </a:r>
            <a:r>
              <a:rPr kumimoji="0" lang="fr-FR" sz="11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travail (1)</a:t>
            </a:r>
            <a:endParaRPr kumimoji="0" lang="fr-FR" sz="1100" b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Connecteur droit avec flèche 39"/>
          <p:cNvCxnSpPr>
            <a:endCxn id="36" idx="0"/>
          </p:cNvCxnSpPr>
          <p:nvPr/>
        </p:nvCxnSpPr>
        <p:spPr>
          <a:xfrm>
            <a:off x="2340968" y="3034076"/>
            <a:ext cx="0" cy="5348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>
            <a:stCxn id="32" idx="2"/>
            <a:endCxn id="34" idx="0"/>
          </p:cNvCxnSpPr>
          <p:nvPr/>
        </p:nvCxnSpPr>
        <p:spPr>
          <a:xfrm>
            <a:off x="2340968" y="7309946"/>
            <a:ext cx="0" cy="5302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en angle 72"/>
          <p:cNvCxnSpPr>
            <a:stCxn id="28" idx="3"/>
            <a:endCxn id="18" idx="3"/>
          </p:cNvCxnSpPr>
          <p:nvPr/>
        </p:nvCxnSpPr>
        <p:spPr>
          <a:xfrm>
            <a:off x="5707605" y="3774891"/>
            <a:ext cx="465232" cy="6502761"/>
          </a:xfrm>
          <a:prstGeom prst="bentConnector3">
            <a:avLst>
              <a:gd name="adj1" fmla="val 149137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ZoneTexte 81"/>
          <p:cNvSpPr txBox="1"/>
          <p:nvPr/>
        </p:nvSpPr>
        <p:spPr>
          <a:xfrm>
            <a:off x="540550" y="11014782"/>
            <a:ext cx="5946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arenBoth"/>
            </a:pP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Si le danger concerne la totalité de son lieu de travail . Ex : Risque d’explosion de la totalité du site </a:t>
            </a:r>
            <a:endParaRPr lang="fr-F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arenBoth"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Il se retire de la situation de danger en fonction de la nature, de l’étendue et de l’évaluation du risque. En sécurité, l’agent continue de travailler en dehors de cette situation (ex : changement de salle).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8" name="Connecteur droit avec flèche 57"/>
          <p:cNvCxnSpPr>
            <a:endCxn id="31" idx="0"/>
          </p:cNvCxnSpPr>
          <p:nvPr/>
        </p:nvCxnSpPr>
        <p:spPr>
          <a:xfrm>
            <a:off x="4790612" y="5214898"/>
            <a:ext cx="2439" cy="5507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>
            <a:stCxn id="36" idx="2"/>
          </p:cNvCxnSpPr>
          <p:nvPr/>
        </p:nvCxnSpPr>
        <p:spPr>
          <a:xfrm>
            <a:off x="2340968" y="4067546"/>
            <a:ext cx="0" cy="6049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>
            <a:stCxn id="28" idx="2"/>
          </p:cNvCxnSpPr>
          <p:nvPr/>
        </p:nvCxnSpPr>
        <p:spPr>
          <a:xfrm flipH="1">
            <a:off x="4788173" y="4024190"/>
            <a:ext cx="4878" cy="6483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>
            <a:stCxn id="30" idx="2"/>
            <a:endCxn id="32" idx="0"/>
          </p:cNvCxnSpPr>
          <p:nvPr/>
        </p:nvCxnSpPr>
        <p:spPr>
          <a:xfrm>
            <a:off x="2340968" y="6269654"/>
            <a:ext cx="0" cy="5362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avec flèche 94"/>
          <p:cNvCxnSpPr>
            <a:cxnSpLocks noChangeAspect="1"/>
            <a:endCxn id="30" idx="0"/>
          </p:cNvCxnSpPr>
          <p:nvPr/>
        </p:nvCxnSpPr>
        <p:spPr>
          <a:xfrm>
            <a:off x="2340968" y="5224121"/>
            <a:ext cx="0" cy="5415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eur droit avec flèche 126"/>
          <p:cNvCxnSpPr>
            <a:stCxn id="19" idx="2"/>
            <a:endCxn id="20" idx="3"/>
          </p:cNvCxnSpPr>
          <p:nvPr/>
        </p:nvCxnSpPr>
        <p:spPr>
          <a:xfrm>
            <a:off x="3558014" y="1986564"/>
            <a:ext cx="0" cy="5280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eur droit avec flèche 130"/>
          <p:cNvCxnSpPr>
            <a:endCxn id="28" idx="0"/>
          </p:cNvCxnSpPr>
          <p:nvPr/>
        </p:nvCxnSpPr>
        <p:spPr>
          <a:xfrm>
            <a:off x="4788173" y="3058907"/>
            <a:ext cx="4878" cy="4666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eur droit avec flèche 144"/>
          <p:cNvCxnSpPr>
            <a:stCxn id="31" idx="2"/>
            <a:endCxn id="33" idx="0"/>
          </p:cNvCxnSpPr>
          <p:nvPr/>
        </p:nvCxnSpPr>
        <p:spPr>
          <a:xfrm>
            <a:off x="4793051" y="6269654"/>
            <a:ext cx="19510" cy="5362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avec flèche 150"/>
          <p:cNvCxnSpPr>
            <a:stCxn id="33" idx="2"/>
            <a:endCxn id="35" idx="0"/>
          </p:cNvCxnSpPr>
          <p:nvPr/>
        </p:nvCxnSpPr>
        <p:spPr>
          <a:xfrm>
            <a:off x="4812561" y="7309946"/>
            <a:ext cx="0" cy="5183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cteur droit avec flèche 152"/>
          <p:cNvCxnSpPr>
            <a:stCxn id="35" idx="2"/>
          </p:cNvCxnSpPr>
          <p:nvPr/>
        </p:nvCxnSpPr>
        <p:spPr>
          <a:xfrm>
            <a:off x="4812561" y="8332312"/>
            <a:ext cx="9755" cy="5453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05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1260</TotalTime>
  <Words>237</Words>
  <Application>Microsoft Office PowerPoint</Application>
  <PresentationFormat>Grand écran</PresentationFormat>
  <Paragraphs>22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podille</dc:creator>
  <cp:lastModifiedBy>podille</cp:lastModifiedBy>
  <cp:revision>36</cp:revision>
  <cp:lastPrinted>2023-09-08T15:17:19Z</cp:lastPrinted>
  <dcterms:created xsi:type="dcterms:W3CDTF">2023-08-31T09:03:35Z</dcterms:created>
  <dcterms:modified xsi:type="dcterms:W3CDTF">2023-09-08T15:17:40Z</dcterms:modified>
</cp:coreProperties>
</file>